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341" r:id="rId3"/>
    <p:sldId id="340" r:id="rId4"/>
    <p:sldId id="343" r:id="rId5"/>
    <p:sldId id="346" r:id="rId6"/>
    <p:sldId id="345" r:id="rId7"/>
    <p:sldId id="347" r:id="rId8"/>
    <p:sldId id="348" r:id="rId9"/>
    <p:sldId id="349" r:id="rId10"/>
    <p:sldId id="350" r:id="rId11"/>
    <p:sldId id="351" r:id="rId12"/>
    <p:sldId id="344" r:id="rId13"/>
    <p:sldId id="327" r:id="rId14"/>
    <p:sldId id="328" r:id="rId15"/>
    <p:sldId id="329" r:id="rId16"/>
    <p:sldId id="330" r:id="rId17"/>
    <p:sldId id="331" r:id="rId18"/>
    <p:sldId id="337" r:id="rId19"/>
    <p:sldId id="320" r:id="rId20"/>
    <p:sldId id="336" r:id="rId21"/>
    <p:sldId id="277" r:id="rId22"/>
    <p:sldId id="280" r:id="rId23"/>
    <p:sldId id="325" r:id="rId24"/>
    <p:sldId id="313" r:id="rId25"/>
    <p:sldId id="332" r:id="rId26"/>
    <p:sldId id="291" r:id="rId27"/>
    <p:sldId id="338" r:id="rId28"/>
    <p:sldId id="294" r:id="rId29"/>
    <p:sldId id="333" r:id="rId30"/>
    <p:sldId id="318" r:id="rId31"/>
    <p:sldId id="334" r:id="rId32"/>
    <p:sldId id="322" r:id="rId33"/>
    <p:sldId id="339" r:id="rId34"/>
    <p:sldId id="342" r:id="rId35"/>
    <p:sldId id="257" r:id="rId36"/>
    <p:sldId id="352" r:id="rId37"/>
    <p:sldId id="256" r:id="rId38"/>
    <p:sldId id="35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85959" autoAdjust="0"/>
  </p:normalViewPr>
  <p:slideViewPr>
    <p:cSldViewPr snapToGrid="0">
      <p:cViewPr varScale="1">
        <p:scale>
          <a:sx n="72" d="100"/>
          <a:sy n="72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5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1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52821" y="2756009"/>
            <a:ext cx="6054713" cy="204368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spcBef>
                <a:spcPts val="267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571486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2pPr>
            <a:lvl3pPr marL="761981" indent="-304792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marL="1028674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marL="1257269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edit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52817" y="764987"/>
            <a:ext cx="6054715" cy="1991021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ts val="32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323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4593-7B6D-421D-8A6C-EEBB90132B40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svg"/><Relationship Id="rId3" Type="http://schemas.openxmlformats.org/officeDocument/2006/relationships/image" Target="../media/image37.jpg"/><Relationship Id="rId7" Type="http://schemas.openxmlformats.org/officeDocument/2006/relationships/image" Target="../media/image41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5.svg"/><Relationship Id="rId5" Type="http://schemas.openxmlformats.org/officeDocument/2006/relationships/image" Target="../media/image39.svg"/><Relationship Id="rId10" Type="http://schemas.openxmlformats.org/officeDocument/2006/relationships/image" Target="../media/image2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svg"/><Relationship Id="rId3" Type="http://schemas.openxmlformats.org/officeDocument/2006/relationships/image" Target="../media/image37.jpg"/><Relationship Id="rId7" Type="http://schemas.openxmlformats.org/officeDocument/2006/relationships/image" Target="../media/image41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5.svg"/><Relationship Id="rId5" Type="http://schemas.openxmlformats.org/officeDocument/2006/relationships/image" Target="../media/image39.svg"/><Relationship Id="rId10" Type="http://schemas.openxmlformats.org/officeDocument/2006/relationships/image" Target="../media/image2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11" y="1895088"/>
            <a:ext cx="3692326" cy="20760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562860"/>
            <a:ext cx="4007975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Bulge Bracket Investment Banking to Software Engineering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BDCA4-E1BF-477D-93DB-2E6844BE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27040"/>
            <a:ext cx="7214616" cy="517648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29"/>
            <a:ext cx="9936126" cy="286111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identify six patterns of release notes. App developers tend to repeat the words </a:t>
            </a:r>
            <a:r>
              <a:rPr lang="en-US" sz="2400" i="1" dirty="0"/>
              <a:t>bug</a:t>
            </a:r>
            <a:r>
              <a:rPr lang="en-US" sz="2400" dirty="0"/>
              <a:t> and </a:t>
            </a:r>
            <a:r>
              <a:rPr lang="en-US" sz="2400" i="1" dirty="0"/>
              <a:t>improvements </a:t>
            </a:r>
            <a:r>
              <a:rPr lang="en-US" sz="2400" dirty="0"/>
              <a:t>or use the keyword </a:t>
            </a:r>
            <a:r>
              <a:rPr lang="en-US" sz="2400" i="1" dirty="0"/>
              <a:t>emergency </a:t>
            </a:r>
            <a:r>
              <a:rPr lang="en-US" sz="2400" dirty="0"/>
              <a:t>to address user reviews and use the keyword emergency.</a:t>
            </a:r>
          </a:p>
          <a:p>
            <a:r>
              <a:rPr lang="en-US" sz="2400" dirty="0"/>
              <a:t>We observe that apps with long and updating release notes have high perceived quality releases, an increase in user ratings, and informative release notes. </a:t>
            </a:r>
          </a:p>
          <a:p>
            <a:pPr algn="l"/>
            <a:r>
              <a:rPr lang="en-US" sz="2400" b="0" i="0" u="none" strike="noStrike" baseline="0" dirty="0"/>
              <a:t>Our approach can help store owners notify users with apps that have descriptive release notes and high perceived quality in their deployed releases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1054101" y="4302642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66" y="4025524"/>
            <a:ext cx="819264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59211-2108-4852-BEAF-BF21A1C7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60" y="516541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Can Requirements Tracing be Automated?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C5F1-33BF-43A6-A286-B0D5CD44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5" y="2776737"/>
            <a:ext cx="6076946" cy="2126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B152B-713C-40CA-B8B5-29688B70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5" y="2265406"/>
            <a:ext cx="3046606" cy="29162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5A7F4-0A9D-4F7E-B791-C9A79110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285A-A906-4743-8BE3-5A056EDF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(BDD) is a New Style of Testing Strategy Based on Test Driven Development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5B966-219F-40A9-AE5A-40567980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49" y="2152994"/>
            <a:ext cx="4616167" cy="9113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 Strategies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960BD4B-5011-497E-9B1F-B121AC2A652E}"/>
              </a:ext>
            </a:extLst>
          </p:cNvPr>
          <p:cNvSpPr/>
          <p:nvPr/>
        </p:nvSpPr>
        <p:spPr>
          <a:xfrm>
            <a:off x="2224875" y="3284161"/>
            <a:ext cx="1185712" cy="1618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tests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334721-2CC8-404C-A68D-7796FC102031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1934251" y="3491776"/>
            <a:ext cx="290624" cy="60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2A4288-CAFE-4410-8248-3F1C0B01FD4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1934250" y="4093396"/>
            <a:ext cx="290625" cy="6150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FBD3BA20-82F0-4B88-B78A-90FD55F3A1FC}"/>
              </a:ext>
            </a:extLst>
          </p:cNvPr>
          <p:cNvSpPr txBox="1">
            <a:spLocks/>
          </p:cNvSpPr>
          <p:nvPr/>
        </p:nvSpPr>
        <p:spPr>
          <a:xfrm>
            <a:off x="5407074" y="2152994"/>
            <a:ext cx="5064610" cy="68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08F66B-AA4A-4B46-803D-E85F7A2FED20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 flipV="1">
            <a:off x="3410587" y="4085396"/>
            <a:ext cx="252845" cy="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16356CA-C04F-48DE-BB58-9F52E72B5DB0}"/>
              </a:ext>
            </a:extLst>
          </p:cNvPr>
          <p:cNvSpPr/>
          <p:nvPr/>
        </p:nvSpPr>
        <p:spPr>
          <a:xfrm>
            <a:off x="3663432" y="3268161"/>
            <a:ext cx="1168648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bugs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CC4F87B6-028A-4FCF-BCA8-BD8D196971C1}"/>
              </a:ext>
            </a:extLst>
          </p:cNvPr>
          <p:cNvSpPr/>
          <p:nvPr/>
        </p:nvSpPr>
        <p:spPr>
          <a:xfrm>
            <a:off x="7129543" y="3268161"/>
            <a:ext cx="1490071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 behaviors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E75587-9C70-4095-85A0-67E78DD8E386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8619614" y="4085396"/>
            <a:ext cx="211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9EE3996-6B8C-4FEC-80B8-3CF4DFE65926}"/>
              </a:ext>
            </a:extLst>
          </p:cNvPr>
          <p:cNvSpPr/>
          <p:nvPr/>
        </p:nvSpPr>
        <p:spPr>
          <a:xfrm>
            <a:off x="8831149" y="3268161"/>
            <a:ext cx="1448203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scenarios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129BC-582B-466B-B7F6-E4A6FBD26A74}"/>
              </a:ext>
            </a:extLst>
          </p:cNvPr>
          <p:cNvCxnSpPr>
            <a:cxnSpLocks/>
            <a:stCxn id="70" idx="3"/>
            <a:endCxn id="64" idx="1"/>
          </p:cNvCxnSpPr>
          <p:nvPr/>
        </p:nvCxnSpPr>
        <p:spPr>
          <a:xfrm flipV="1">
            <a:off x="10279352" y="4083997"/>
            <a:ext cx="211535" cy="1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A34358F-7C7B-4037-817D-6A69E789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43341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">
            <a:extLst>
              <a:ext uri="{FF2B5EF4-FFF2-40B4-BE49-F238E27FC236}">
                <a16:creationId xmlns:a16="http://schemas.microsoft.com/office/drawing/2014/main" id="{A0B270C4-E9DE-44C8-AB83-D9C9AFBB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5667" y="5578475"/>
            <a:ext cx="914400" cy="914400"/>
          </a:xfrm>
          <a:prstGeom prst="rect">
            <a:avLst/>
          </a:prstGeom>
        </p:spPr>
      </p:pic>
      <p:pic>
        <p:nvPicPr>
          <p:cNvPr id="27" name="Graphic 26" descr="Programmer">
            <a:extLst>
              <a:ext uri="{FF2B5EF4-FFF2-40B4-BE49-F238E27FC236}">
                <a16:creationId xmlns:a16="http://schemas.microsoft.com/office/drawing/2014/main" id="{0BB7F483-C42E-4298-BC92-110B7173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70" y="5543341"/>
            <a:ext cx="914400" cy="914400"/>
          </a:xfrm>
          <a:prstGeom prst="rect">
            <a:avLst/>
          </a:prstGeom>
        </p:spPr>
      </p:pic>
      <p:pic>
        <p:nvPicPr>
          <p:cNvPr id="28" name="Graphic 27" descr="Spider web">
            <a:extLst>
              <a:ext uri="{FF2B5EF4-FFF2-40B4-BE49-F238E27FC236}">
                <a16:creationId xmlns:a16="http://schemas.microsoft.com/office/drawing/2014/main" id="{0C3BFFA3-86EE-40DE-B6A6-36FCA227C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641" y="5596508"/>
            <a:ext cx="914400" cy="914400"/>
          </a:xfrm>
          <a:prstGeom prst="rect">
            <a:avLst/>
          </a:prstGeom>
        </p:spPr>
      </p:pic>
      <p:pic>
        <p:nvPicPr>
          <p:cNvPr id="29" name="Graphic 28" descr="Bug under magnifying glass">
            <a:extLst>
              <a:ext uri="{FF2B5EF4-FFF2-40B4-BE49-F238E27FC236}">
                <a16:creationId xmlns:a16="http://schemas.microsoft.com/office/drawing/2014/main" id="{D9F7A239-F1F3-4D8C-A71E-FB2B10288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3250" y="5624512"/>
            <a:ext cx="914400" cy="91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CA8EB-2B6A-45D7-BDFD-8E1BEDCA4DB4}"/>
              </a:ext>
            </a:extLst>
          </p:cNvPr>
          <p:cNvCxnSpPr/>
          <p:nvPr/>
        </p:nvCxnSpPr>
        <p:spPr>
          <a:xfrm>
            <a:off x="5122704" y="1690688"/>
            <a:ext cx="0" cy="4977741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ug under magnifying glass">
            <a:extLst>
              <a:ext uri="{FF2B5EF4-FFF2-40B4-BE49-F238E27FC236}">
                <a16:creationId xmlns:a16="http://schemas.microsoft.com/office/drawing/2014/main" id="{208A6F1B-F13E-4DAB-B0E9-133F5B88E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544" y="5543341"/>
            <a:ext cx="914400" cy="914400"/>
          </a:xfrm>
          <a:prstGeom prst="rect">
            <a:avLst/>
          </a:prstGeom>
        </p:spPr>
      </p:pic>
      <p:pic>
        <p:nvPicPr>
          <p:cNvPr id="12" name="Graphic 11" descr="Classroom">
            <a:extLst>
              <a:ext uri="{FF2B5EF4-FFF2-40B4-BE49-F238E27FC236}">
                <a16:creationId xmlns:a16="http://schemas.microsoft.com/office/drawing/2014/main" id="{FC178DEF-BF4D-41D4-ACB0-75A06F4AA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1647" y="5578475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8436EE74-1555-4E98-B918-D46BA4475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4029" y="5763112"/>
            <a:ext cx="719191" cy="639617"/>
          </a:xfrm>
          <a:prstGeom prst="rect">
            <a:avLst/>
          </a:prstGeom>
        </p:spPr>
      </p:pic>
      <p:pic>
        <p:nvPicPr>
          <p:cNvPr id="36" name="Graphic 35" descr="Line arrow: Slight curve">
            <a:extLst>
              <a:ext uri="{FF2B5EF4-FFF2-40B4-BE49-F238E27FC236}">
                <a16:creationId xmlns:a16="http://schemas.microsoft.com/office/drawing/2014/main" id="{38AAF34E-0CD1-4339-8E37-9B53A425DE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0223" y="5761903"/>
            <a:ext cx="719191" cy="639617"/>
          </a:xfrm>
          <a:prstGeom prst="rect">
            <a:avLst/>
          </a:prstGeom>
        </p:spPr>
      </p:pic>
      <p:pic>
        <p:nvPicPr>
          <p:cNvPr id="40" name="Graphic 39" descr="Line arrow: Slight curve">
            <a:extLst>
              <a:ext uri="{FF2B5EF4-FFF2-40B4-BE49-F238E27FC236}">
                <a16:creationId xmlns:a16="http://schemas.microsoft.com/office/drawing/2014/main" id="{5FBD6217-620F-479B-BD7E-FEEF85E5C2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5048" y="5778349"/>
            <a:ext cx="719191" cy="639617"/>
          </a:xfrm>
          <a:prstGeom prst="rect">
            <a:avLst/>
          </a:prstGeom>
        </p:spPr>
      </p:pic>
      <p:pic>
        <p:nvPicPr>
          <p:cNvPr id="41" name="Graphic 40" descr="Line arrow: Slight curve">
            <a:extLst>
              <a:ext uri="{FF2B5EF4-FFF2-40B4-BE49-F238E27FC236}">
                <a16:creationId xmlns:a16="http://schemas.microsoft.com/office/drawing/2014/main" id="{DD83B43D-6536-4AF0-B653-A7BF2F35F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1799" y="5721895"/>
            <a:ext cx="719191" cy="639617"/>
          </a:xfrm>
          <a:prstGeom prst="rect">
            <a:avLst/>
          </a:prstGeom>
        </p:spPr>
      </p:pic>
      <p:sp>
        <p:nvSpPr>
          <p:cNvPr id="42" name="Flowchart: Multidocument 41">
            <a:extLst>
              <a:ext uri="{FF2B5EF4-FFF2-40B4-BE49-F238E27FC236}">
                <a16:creationId xmlns:a16="http://schemas.microsoft.com/office/drawing/2014/main" id="{5E4841CF-2BD0-435A-82AF-00FB2EB4C190}"/>
              </a:ext>
            </a:extLst>
          </p:cNvPr>
          <p:cNvSpPr/>
          <p:nvPr/>
        </p:nvSpPr>
        <p:spPr>
          <a:xfrm>
            <a:off x="392544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A92C4BD9-8417-493A-A602-C071EF3DA53D}"/>
              </a:ext>
            </a:extLst>
          </p:cNvPr>
          <p:cNvSpPr/>
          <p:nvPr/>
        </p:nvSpPr>
        <p:spPr>
          <a:xfrm>
            <a:off x="392543" y="4206809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8B8C52-219A-4340-9414-7AB912565C52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834822" y="3491776"/>
            <a:ext cx="284131" cy="574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F2642C7-41C2-462D-A1D3-7B04702AAA5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824232" y="4071198"/>
            <a:ext cx="304359" cy="648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30A3401D-7002-44FA-B6A4-62B19AA0D4A9}"/>
              </a:ext>
            </a:extLst>
          </p:cNvPr>
          <p:cNvSpPr/>
          <p:nvPr/>
        </p:nvSpPr>
        <p:spPr>
          <a:xfrm>
            <a:off x="5293115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Files</a:t>
            </a:r>
          </a:p>
        </p:txBody>
      </p:sp>
      <p:sp>
        <p:nvSpPr>
          <p:cNvPr id="52" name="Flowchart: Multidocument 51">
            <a:extLst>
              <a:ext uri="{FF2B5EF4-FFF2-40B4-BE49-F238E27FC236}">
                <a16:creationId xmlns:a16="http://schemas.microsoft.com/office/drawing/2014/main" id="{E4E9E4E5-C7ED-44E2-8E45-1C0D95EB62EE}"/>
              </a:ext>
            </a:extLst>
          </p:cNvPr>
          <p:cNvSpPr/>
          <p:nvPr/>
        </p:nvSpPr>
        <p:spPr>
          <a:xfrm>
            <a:off x="5282525" y="4218277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def. files</a:t>
            </a:r>
          </a:p>
        </p:txBody>
      </p:sp>
      <p:sp>
        <p:nvSpPr>
          <p:cNvPr id="64" name="Flowchart: Multidocument 63">
            <a:extLst>
              <a:ext uri="{FF2B5EF4-FFF2-40B4-BE49-F238E27FC236}">
                <a16:creationId xmlns:a16="http://schemas.microsoft.com/office/drawing/2014/main" id="{D36EC797-42F7-482C-A793-EDB5E07EAA89}"/>
              </a:ext>
            </a:extLst>
          </p:cNvPr>
          <p:cNvSpPr/>
          <p:nvPr/>
        </p:nvSpPr>
        <p:spPr>
          <a:xfrm>
            <a:off x="10490887" y="3536350"/>
            <a:ext cx="1426119" cy="1095293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0FDA-A2F9-4918-83FD-8CF8A838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68" grpId="0" animBg="1"/>
      <p:bldP spid="70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4080E-6C67-41C3-8194-37ECA9B1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BB2D-F12A-4658-9599-355B6D01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AEB90-ACC7-483B-BFA4-EA83FB54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58" y="2581575"/>
            <a:ext cx="5455917" cy="35720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6379758" y="18256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>
            <a:off x="5249178" y="5066977"/>
            <a:ext cx="1202422" cy="568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E3649-9BB8-4518-86AF-299B3822E885}"/>
              </a:ext>
            </a:extLst>
          </p:cNvPr>
          <p:cNvCxnSpPr>
            <a:cxnSpLocks/>
          </p:cNvCxnSpPr>
          <p:nvPr/>
        </p:nvCxnSpPr>
        <p:spPr>
          <a:xfrm flipV="1">
            <a:off x="2102603" y="2777113"/>
            <a:ext cx="4348997" cy="40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FD723-D738-4A94-9E59-0E0F58F51E5B}"/>
              </a:ext>
            </a:extLst>
          </p:cNvPr>
          <p:cNvCxnSpPr>
            <a:cxnSpLocks/>
          </p:cNvCxnSpPr>
          <p:nvPr/>
        </p:nvCxnSpPr>
        <p:spPr>
          <a:xfrm flipV="1">
            <a:off x="5090883" y="3107589"/>
            <a:ext cx="1360717" cy="1068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0224-C9EC-45FF-8CD0-20B8C99A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Linkage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9" y="2843560"/>
            <a:ext cx="4635216" cy="302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838200" y="17781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 flipV="1">
            <a:off x="5259092" y="2676041"/>
            <a:ext cx="836908" cy="878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5C68A-DE40-4440-BAFF-65120781C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6096000" y="2356963"/>
            <a:ext cx="6003073" cy="445432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F47B1B-BE96-4D0B-983C-2DE18618EFF4}"/>
              </a:ext>
            </a:extLst>
          </p:cNvPr>
          <p:cNvSpPr txBox="1">
            <a:spLocks/>
          </p:cNvSpPr>
          <p:nvPr/>
        </p:nvSpPr>
        <p:spPr>
          <a:xfrm>
            <a:off x="6480956" y="1713319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804B-0DDA-4353-BCF8-B6D22920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2" y="1597624"/>
            <a:ext cx="4006793" cy="26890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4A879-9792-4AE5-BDF0-75DE01B1AA00}"/>
              </a:ext>
            </a:extLst>
          </p:cNvPr>
          <p:cNvSpPr txBox="1"/>
          <p:nvPr/>
        </p:nvSpPr>
        <p:spPr>
          <a:xfrm>
            <a:off x="838200" y="4640808"/>
            <a:ext cx="10616514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code characteristics that can predict co-changes between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(BDD co-changes) to help developers reduce out-of-sync BDD co-changes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EEA6B-B705-4BFC-A8F7-C0167C9F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D7E-8424-4623-9EDD-5F538ECC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Selected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 Projects for Analysis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D95672C-E31C-4B91-B24D-5D1D22708769}"/>
              </a:ext>
            </a:extLst>
          </p:cNvPr>
          <p:cNvSpPr/>
          <p:nvPr/>
        </p:nvSpPr>
        <p:spPr>
          <a:xfrm>
            <a:off x="656095" y="2712203"/>
            <a:ext cx="2166037" cy="211293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Open Repositories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731FFEA-AE23-4E81-9A40-E04575579EA6}"/>
              </a:ext>
            </a:extLst>
          </p:cNvPr>
          <p:cNvSpPr/>
          <p:nvPr/>
        </p:nvSpPr>
        <p:spPr>
          <a:xfrm>
            <a:off x="3056454" y="2712204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Java projects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926100-5B03-4026-A2CF-2CC490C2F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040386" y="3768671"/>
            <a:ext cx="2183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CB59EF9-ECC5-4362-A8FD-F9A94BEB2115}"/>
              </a:ext>
            </a:extLst>
          </p:cNvPr>
          <p:cNvSpPr/>
          <p:nvPr/>
        </p:nvSpPr>
        <p:spPr>
          <a:xfrm>
            <a:off x="5258780" y="2712203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.feature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B1828-6CC5-486C-B43C-8A910860BEDD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>
            <a:off x="2822132" y="3768671"/>
            <a:ext cx="2343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7017B4B-7BC9-4ABF-9274-54145415B237}"/>
              </a:ext>
            </a:extLst>
          </p:cNvPr>
          <p:cNvSpPr/>
          <p:nvPr/>
        </p:nvSpPr>
        <p:spPr>
          <a:xfrm>
            <a:off x="7464113" y="2712203"/>
            <a:ext cx="1874254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 BDD commit projects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B62BACE-2915-4869-BA14-BD005762FEEC}"/>
              </a:ext>
            </a:extLst>
          </p:cNvPr>
          <p:cNvSpPr/>
          <p:nvPr/>
        </p:nvSpPr>
        <p:spPr>
          <a:xfrm>
            <a:off x="9635730" y="2712203"/>
            <a:ext cx="1960805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English logs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D484E-09C6-4D6F-8EFE-59CCAF53DD7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343311" y="3768671"/>
            <a:ext cx="292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053BAA-D605-4396-AFC8-3EA8F36A532A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7242712" y="3768671"/>
            <a:ext cx="2214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A6BC6B3-8E59-4B50-ACA4-81F47ADC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77" y="534041"/>
            <a:ext cx="2252866" cy="108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D49C0-C399-4849-8B26-E71A25D810AB}"/>
              </a:ext>
            </a:extLst>
          </p:cNvPr>
          <p:cNvSpPr txBox="1"/>
          <p:nvPr/>
        </p:nvSpPr>
        <p:spPr>
          <a:xfrm>
            <a:off x="1088121" y="5042351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1,005,247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CE83-4F3E-4FD9-86F8-E62B46EA30D0}"/>
              </a:ext>
            </a:extLst>
          </p:cNvPr>
          <p:cNvSpPr txBox="1"/>
          <p:nvPr/>
        </p:nvSpPr>
        <p:spPr>
          <a:xfrm>
            <a:off x="3548024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59,933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930AC-7BB9-4EA3-AF89-2164B282CEFC}"/>
              </a:ext>
            </a:extLst>
          </p:cNvPr>
          <p:cNvSpPr txBox="1"/>
          <p:nvPr/>
        </p:nvSpPr>
        <p:spPr>
          <a:xfrm>
            <a:off x="5636023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927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F3629-06F5-43BA-8328-32573E30F24F}"/>
              </a:ext>
            </a:extLst>
          </p:cNvPr>
          <p:cNvSpPr txBox="1"/>
          <p:nvPr/>
        </p:nvSpPr>
        <p:spPr>
          <a:xfrm>
            <a:off x="7787578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110DB-F6FB-4650-B831-7281DAE137B0}"/>
              </a:ext>
            </a:extLst>
          </p:cNvPr>
          <p:cNvSpPr txBox="1"/>
          <p:nvPr/>
        </p:nvSpPr>
        <p:spPr>
          <a:xfrm>
            <a:off x="9944077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BD2ED-2EDF-4107-B1C1-06DE6218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19" grpId="0" animBg="1"/>
      <p:bldP spid="16" grpId="0"/>
      <p:bldP spid="17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4661D-559A-4A1D-AB85-3019509B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7F429-CDB7-435D-ABD4-2191D4F7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Role of the investment bank for client IPO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16D3-EC80-44CA-9892-199DA739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Audit internal resources: accounting, legal, FP&amp;A (i.e., financial health)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Financial and legal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Prepare IPO documentation for SEC review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Prepare S-1 filing (IPO registration for investor due diligence)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E90DA-F41B-4F12-BCF9-55076D56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51" y="1029587"/>
            <a:ext cx="7849833" cy="479882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1F49B8-8271-488D-AB26-3430BD0D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Analysis Obtained Over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60,000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Within 133 BDD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1236133" y="5375051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NLP analysis obtained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60,203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links within the same commit and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cross commit links.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16C47-8838-4770-9919-D70E45C707EB}"/>
              </a:ext>
            </a:extLst>
          </p:cNvPr>
          <p:cNvSpPr txBox="1"/>
          <p:nvPr/>
        </p:nvSpPr>
        <p:spPr>
          <a:xfrm>
            <a:off x="838200" y="1883129"/>
            <a:ext cx="2572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5592-A214-4B28-8C7F-EBDE43DA17C2}"/>
              </a:ext>
            </a:extLst>
          </p:cNvPr>
          <p:cNvSpPr txBox="1"/>
          <p:nvPr/>
        </p:nvSpPr>
        <p:spPr>
          <a:xfrm>
            <a:off x="7444740" y="1877339"/>
            <a:ext cx="39090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7EE6-031B-479B-B058-C85B7B2A8677}"/>
              </a:ext>
            </a:extLst>
          </p:cNvPr>
          <p:cNvSpPr txBox="1"/>
          <p:nvPr/>
        </p:nvSpPr>
        <p:spPr>
          <a:xfrm>
            <a:off x="4291108" y="4201448"/>
            <a:ext cx="30798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FE476B-43DB-45BA-B7D2-AB35A1668CD5}"/>
              </a:ext>
            </a:extLst>
          </p:cNvPr>
          <p:cNvCxnSpPr>
            <a:cxnSpLocks/>
          </p:cNvCxnSpPr>
          <p:nvPr/>
        </p:nvCxnSpPr>
        <p:spPr>
          <a:xfrm>
            <a:off x="3876521" y="3884781"/>
            <a:ext cx="390906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Left 9">
            <a:extLst>
              <a:ext uri="{FF2B5EF4-FFF2-40B4-BE49-F238E27FC236}">
                <a16:creationId xmlns:a16="http://schemas.microsoft.com/office/drawing/2014/main" id="{C43F0313-F64F-489E-A5A4-F9BE2DF08CC3}"/>
              </a:ext>
            </a:extLst>
          </p:cNvPr>
          <p:cNvSpPr/>
          <p:nvPr/>
        </p:nvSpPr>
        <p:spPr>
          <a:xfrm rot="16200000">
            <a:off x="1801166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E1B519B-A9A6-49F2-A1BE-EF3079CDB829}"/>
              </a:ext>
            </a:extLst>
          </p:cNvPr>
          <p:cNvSpPr/>
          <p:nvPr/>
        </p:nvSpPr>
        <p:spPr>
          <a:xfrm rot="16200000">
            <a:off x="9350115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1920F-D41B-4B43-8E3B-197C281F6223}"/>
              </a:ext>
            </a:extLst>
          </p:cNvPr>
          <p:cNvSpPr txBox="1"/>
          <p:nvPr/>
        </p:nvSpPr>
        <p:spPr>
          <a:xfrm>
            <a:off x="666234" y="3592393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885CB-865B-4659-812D-D0CDCBF89A84}"/>
              </a:ext>
            </a:extLst>
          </p:cNvPr>
          <p:cNvSpPr txBox="1"/>
          <p:nvPr/>
        </p:nvSpPr>
        <p:spPr>
          <a:xfrm>
            <a:off x="8215183" y="3578046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77E50-7F93-40D5-836E-54EB721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the Accuracy of Our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3120323" y="3555085"/>
            <a:ext cx="4689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Conﬁdence level of 95% and conﬁdence interval of 5%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5084590" y="2986639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2776C-FA8C-4206-BE16-CCBD1203C2DF}"/>
              </a:ext>
            </a:extLst>
          </p:cNvPr>
          <p:cNvSpPr/>
          <p:nvPr/>
        </p:nvSpPr>
        <p:spPr>
          <a:xfrm>
            <a:off x="3905318" y="5536171"/>
            <a:ext cx="2929436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F9252E0-4B01-41C0-B1A3-6326EFE2C149}"/>
              </a:ext>
            </a:extLst>
          </p:cNvPr>
          <p:cNvSpPr/>
          <p:nvPr/>
        </p:nvSpPr>
        <p:spPr>
          <a:xfrm rot="16200000">
            <a:off x="5084590" y="4811267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264D7-1031-4C9D-8E5B-038E6F809407}"/>
              </a:ext>
            </a:extLst>
          </p:cNvPr>
          <p:cNvSpPr/>
          <p:nvPr/>
        </p:nvSpPr>
        <p:spPr>
          <a:xfrm>
            <a:off x="3167928" y="1900873"/>
            <a:ext cx="4689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 cross commit links. Too many to check in detail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D8475-C206-4F15-B193-10F329D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2: The RQs Strike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3817-BF60-444C-A9BA-976757EF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718B-292E-4C16-B4F1-9FB5F9D2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Characteristics for Prediction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D0D2F-8026-4898-8D8A-0C46A58DB186}"/>
              </a:ext>
            </a:extLst>
          </p:cNvPr>
          <p:cNvSpPr/>
          <p:nvPr/>
        </p:nvSpPr>
        <p:spPr>
          <a:xfrm>
            <a:off x="1143000" y="1433652"/>
            <a:ext cx="102108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deleted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 (libraries imported)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5F28-D36B-4E5C-9417-DB6D4A87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F1BA-FC27-4C2F-B8BE-94851E33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Approach Our Question as a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Problem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3330D-F60A-4743-822D-1AAE4F5B16EB}"/>
              </a:ext>
            </a:extLst>
          </p:cNvPr>
          <p:cNvSpPr txBox="1">
            <a:spLocks/>
          </p:cNvSpPr>
          <p:nvPr/>
        </p:nvSpPr>
        <p:spPr>
          <a:xfrm>
            <a:off x="1760679" y="2079464"/>
            <a:ext cx="3322739" cy="622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BD307A-C1BE-4254-8B9E-7AE6964B3CC9}"/>
              </a:ext>
            </a:extLst>
          </p:cNvPr>
          <p:cNvSpPr txBox="1">
            <a:spLocks/>
          </p:cNvSpPr>
          <p:nvPr/>
        </p:nvSpPr>
        <p:spPr>
          <a:xfrm>
            <a:off x="1760679" y="2858828"/>
            <a:ext cx="357319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changed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44B5-4754-48E8-B98B-D77DFFB04034}"/>
              </a:ext>
            </a:extLst>
          </p:cNvPr>
          <p:cNvSpPr/>
          <p:nvPr/>
        </p:nvSpPr>
        <p:spPr>
          <a:xfrm>
            <a:off x="1760680" y="4970117"/>
            <a:ext cx="413533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5C3A3-E785-40C1-A1FE-73B7EF87EC63}"/>
              </a:ext>
            </a:extLst>
          </p:cNvPr>
          <p:cNvSpPr/>
          <p:nvPr/>
        </p:nvSpPr>
        <p:spPr>
          <a:xfrm>
            <a:off x="1760680" y="4264576"/>
            <a:ext cx="3556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FB81C-B744-4A28-9E86-5C9A9AE8BEDE}"/>
              </a:ext>
            </a:extLst>
          </p:cNvPr>
          <p:cNvSpPr/>
          <p:nvPr/>
        </p:nvSpPr>
        <p:spPr>
          <a:xfrm>
            <a:off x="1760679" y="3588335"/>
            <a:ext cx="401845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DB2A-4ABE-4F3A-919F-DC9436E67C90}"/>
              </a:ext>
            </a:extLst>
          </p:cNvPr>
          <p:cNvSpPr txBox="1"/>
          <p:nvPr/>
        </p:nvSpPr>
        <p:spPr>
          <a:xfrm>
            <a:off x="3180968" y="6049136"/>
            <a:ext cx="861774" cy="9541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6523C6-EAF6-4BAE-BF56-1E3D24C80B6A}"/>
              </a:ext>
            </a:extLst>
          </p:cNvPr>
          <p:cNvSpPr/>
          <p:nvPr/>
        </p:nvSpPr>
        <p:spPr>
          <a:xfrm>
            <a:off x="5990623" y="3535027"/>
            <a:ext cx="1171264" cy="629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C2BC173-C195-4837-865B-E401E2B8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34" y="2194971"/>
            <a:ext cx="2380952" cy="238095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5B528C7-1A05-45D8-8EAD-980F6E69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243" y="4540024"/>
            <a:ext cx="605883" cy="605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44970-AEB2-40BF-8C93-00E36C578FEA}"/>
              </a:ext>
            </a:extLst>
          </p:cNvPr>
          <p:cNvSpPr txBox="1"/>
          <p:nvPr/>
        </p:nvSpPr>
        <p:spPr>
          <a:xfrm>
            <a:off x="7203423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DBE3D46-3C18-4869-ADDD-BC285918DBDC}"/>
              </a:ext>
            </a:extLst>
          </p:cNvPr>
          <p:cNvSpPr/>
          <p:nvPr/>
        </p:nvSpPr>
        <p:spPr>
          <a:xfrm>
            <a:off x="8466257" y="454002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42A49-82CE-49AF-9A16-D4A8BA81B669}"/>
              </a:ext>
            </a:extLst>
          </p:cNvPr>
          <p:cNvSpPr txBox="1"/>
          <p:nvPr/>
        </p:nvSpPr>
        <p:spPr>
          <a:xfrm>
            <a:off x="8340558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CD1485-CC7C-438C-8642-D15AF60E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5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AB20-6F2D-4094-843F-A01404F8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149304" cy="2375210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Performing Model Has 0.76 AUC 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374E24-E86F-4BE7-8594-BB89F524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3240866"/>
            <a:ext cx="3651466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(0.76)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 (0.74)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</a:t>
            </a:r>
            <a:r>
              <a:rPr lang="en-US" altLang="zh-C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egression (0.70)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C19E-483A-4685-83EB-44C509E1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92" y="629266"/>
            <a:ext cx="7164108" cy="5635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D828-4B89-41B8-A45D-AB4ED4DE5D89}"/>
              </a:ext>
            </a:extLst>
          </p:cNvPr>
          <p:cNvSpPr txBox="1"/>
          <p:nvPr/>
        </p:nvSpPr>
        <p:spPr>
          <a:xfrm>
            <a:off x="7724633" y="2702257"/>
            <a:ext cx="3220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Area under the random forest ROC curve is AUC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F59-4C2C-418F-A5D2-58A3897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3: Return of the RQs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What are the most signiﬁcant characteristics for predicting co-changes between .feature files and source code files?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16D47-2DA4-44EF-8A80-A755A76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4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F377-45BA-44D6-9EB9-EE3C81CD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7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 an AUC Value after Eliminating an Attribute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68D401-AD12-412F-87C0-06811CD4DD04}"/>
              </a:ext>
            </a:extLst>
          </p:cNvPr>
          <p:cNvSpPr/>
          <p:nvPr/>
        </p:nvSpPr>
        <p:spPr>
          <a:xfrm>
            <a:off x="3696387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EF0CA-8712-46EC-9D91-028AB895B4A7}"/>
              </a:ext>
            </a:extLst>
          </p:cNvPr>
          <p:cNvSpPr txBox="1"/>
          <p:nvPr/>
        </p:nvSpPr>
        <p:spPr>
          <a:xfrm>
            <a:off x="9158754" y="3199971"/>
            <a:ext cx="2611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AUC Decrease?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117521-1EB2-45B2-BBF9-D8F5BEDC851D}"/>
              </a:ext>
            </a:extLst>
          </p:cNvPr>
          <p:cNvSpPr/>
          <p:nvPr/>
        </p:nvSpPr>
        <p:spPr>
          <a:xfrm>
            <a:off x="7674686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Forest scene">
            <a:extLst>
              <a:ext uri="{FF2B5EF4-FFF2-40B4-BE49-F238E27FC236}">
                <a16:creationId xmlns:a16="http://schemas.microsoft.com/office/drawing/2014/main" id="{D5B00FA9-7A18-46D4-B170-4F79AFC0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32328">
            <a:off x="6414047" y="3405678"/>
            <a:ext cx="914400" cy="914400"/>
          </a:xfrm>
          <a:prstGeom prst="rect">
            <a:avLst/>
          </a:prstGeom>
        </p:spPr>
      </p:pic>
      <p:pic>
        <p:nvPicPr>
          <p:cNvPr id="11" name="Graphic 10" descr="Fir tree">
            <a:extLst>
              <a:ext uri="{FF2B5EF4-FFF2-40B4-BE49-F238E27FC236}">
                <a16:creationId xmlns:a16="http://schemas.microsoft.com/office/drawing/2014/main" id="{15F6F9D3-FCC6-4D9F-8E26-B39273E2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572" y="2408277"/>
            <a:ext cx="914400" cy="914400"/>
          </a:xfrm>
          <a:prstGeom prst="rect">
            <a:avLst/>
          </a:prstGeom>
        </p:spPr>
      </p:pic>
      <p:pic>
        <p:nvPicPr>
          <p:cNvPr id="14" name="Graphic 13" descr="Deciduous tree">
            <a:extLst>
              <a:ext uri="{FF2B5EF4-FFF2-40B4-BE49-F238E27FC236}">
                <a16:creationId xmlns:a16="http://schemas.microsoft.com/office/drawing/2014/main" id="{3F0BEC62-2B8C-4FC0-841A-7A16A8815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18574">
            <a:off x="5876147" y="2596756"/>
            <a:ext cx="914400" cy="914400"/>
          </a:xfrm>
          <a:prstGeom prst="rect">
            <a:avLst/>
          </a:prstGeom>
        </p:spPr>
      </p:pic>
      <p:pic>
        <p:nvPicPr>
          <p:cNvPr id="16" name="Graphic 15" descr="Dice ">
            <a:extLst>
              <a:ext uri="{FF2B5EF4-FFF2-40B4-BE49-F238E27FC236}">
                <a16:creationId xmlns:a16="http://schemas.microsoft.com/office/drawing/2014/main" id="{B97CBC67-F982-4A0A-B4A4-21A78299A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954" y="3041295"/>
            <a:ext cx="20574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4CB85-C57C-4288-BE1A-DCE25AE08AEB}"/>
              </a:ext>
            </a:extLst>
          </p:cNvPr>
          <p:cNvSpPr txBox="1"/>
          <p:nvPr/>
        </p:nvSpPr>
        <p:spPr>
          <a:xfrm>
            <a:off x="482504" y="2145363"/>
            <a:ext cx="34560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modified</a:t>
            </a:r>
          </a:p>
          <a:p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677D7-5197-49E1-B9D1-1151E89367A5}"/>
              </a:ext>
            </a:extLst>
          </p:cNvPr>
          <p:cNvCxnSpPr/>
          <p:nvPr/>
        </p:nvCxnSpPr>
        <p:spPr>
          <a:xfrm>
            <a:off x="950563" y="2558094"/>
            <a:ext cx="2686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58B6-A087-412C-AF47-22286ADB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AC2E8-DC45-4F8F-B644-789420960198}"/>
              </a:ext>
            </a:extLst>
          </p:cNvPr>
          <p:cNvSpPr txBox="1"/>
          <p:nvPr/>
        </p:nvSpPr>
        <p:spPr>
          <a:xfrm>
            <a:off x="476100" y="2322066"/>
            <a:ext cx="3123021" cy="3816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re-named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3B6774-4184-467E-870B-C44BAA6B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36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and All Other Files Changes Are the Strongest Predictors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B48D0-2486-4515-8166-8980A074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57" y="1694482"/>
            <a:ext cx="8085282" cy="452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89D25-5A25-4701-891D-5120FD174DF2}"/>
              </a:ext>
            </a:extLst>
          </p:cNvPr>
          <p:cNvSpPr txBox="1"/>
          <p:nvPr/>
        </p:nvSpPr>
        <p:spPr>
          <a:xfrm>
            <a:off x="3848986" y="1777139"/>
            <a:ext cx="8040053" cy="119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CDA0-240C-4976-A720-27CB22B2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C4DC-1E73-423B-9A25-E0350E20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Co-changes Can Be Detected and Predicted!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06F75-1BFE-4294-AC74-A3AC4BCF1941}"/>
              </a:ext>
            </a:extLst>
          </p:cNvPr>
          <p:cNvSpPr txBox="1">
            <a:spLocks/>
          </p:cNvSpPr>
          <p:nvPr/>
        </p:nvSpPr>
        <p:spPr>
          <a:xfrm>
            <a:off x="838200" y="1675062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RQ1: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detect BDD co-changes with 79% accuracy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D8A048-3658-44E6-A678-47AEA8F9F081}"/>
              </a:ext>
            </a:extLst>
          </p:cNvPr>
          <p:cNvSpPr txBox="1">
            <a:spLocks/>
          </p:cNvSpPr>
          <p:nvPr/>
        </p:nvSpPr>
        <p:spPr>
          <a:xfrm>
            <a:off x="3678409" y="2665200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RQ3: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 and renamed, and other files modified are strongest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4472A-45AE-4BB2-9A8E-8439235E8B95}"/>
              </a:ext>
            </a:extLst>
          </p:cNvPr>
          <p:cNvSpPr txBox="1">
            <a:spLocks/>
          </p:cNvSpPr>
          <p:nvPr/>
        </p:nvSpPr>
        <p:spPr>
          <a:xfrm>
            <a:off x="6803852" y="1573464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RQ2: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classification technique yields a 0.76 AUC</a:t>
            </a:r>
          </a:p>
        </p:txBody>
      </p:sp>
      <p:pic>
        <p:nvPicPr>
          <p:cNvPr id="7" name="Picture 6" descr="A picture containing person, holding, playing, sky&#10;&#10;Description automatically generated">
            <a:extLst>
              <a:ext uri="{FF2B5EF4-FFF2-40B4-BE49-F238E27FC236}">
                <a16:creationId xmlns:a16="http://schemas.microsoft.com/office/drawing/2014/main" id="{3660944D-FBAE-4C1A-85DB-CC8141E0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6" y="2715885"/>
            <a:ext cx="2043205" cy="2043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1B7C2-EB1D-449D-9D93-B861122CB1B1}"/>
              </a:ext>
            </a:extLst>
          </p:cNvPr>
          <p:cNvSpPr/>
          <p:nvPr/>
        </p:nvSpPr>
        <p:spPr>
          <a:xfrm>
            <a:off x="1512316" y="2908633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78C-B0B4-4201-B07D-D348270E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32" y="3779211"/>
            <a:ext cx="3340106" cy="3078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54FDC0-C3F7-4FBC-9D69-A43F5BFC839D}"/>
              </a:ext>
            </a:extLst>
          </p:cNvPr>
          <p:cNvSpPr/>
          <p:nvPr/>
        </p:nvSpPr>
        <p:spPr>
          <a:xfrm>
            <a:off x="5407077" y="4973824"/>
            <a:ext cx="492443" cy="174713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 Added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54955-BEDE-4F3F-8933-3926688B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03" y="2548466"/>
            <a:ext cx="3151735" cy="2836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1B80CE-8878-40E7-B774-A09EFA4C02F3}"/>
              </a:ext>
            </a:extLst>
          </p:cNvPr>
          <p:cNvSpPr/>
          <p:nvPr/>
        </p:nvSpPr>
        <p:spPr>
          <a:xfrm>
            <a:off x="8279220" y="2626123"/>
            <a:ext cx="192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0.76 AUC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766CF0C-B5D9-4CE5-8042-A46E3DC646D6}"/>
              </a:ext>
            </a:extLst>
          </p:cNvPr>
          <p:cNvSpPr/>
          <p:nvPr/>
        </p:nvSpPr>
        <p:spPr>
          <a:xfrm rot="2739893">
            <a:off x="9359959" y="3074761"/>
            <a:ext cx="470329" cy="7766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8FA9A-5105-4358-8B3B-699F5030A50A}"/>
              </a:ext>
            </a:extLst>
          </p:cNvPr>
          <p:cNvSpPr/>
          <p:nvPr/>
        </p:nvSpPr>
        <p:spPr>
          <a:xfrm>
            <a:off x="6191581" y="4033356"/>
            <a:ext cx="492443" cy="22991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Files Changed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0B1C68-798C-4704-BBA3-D9366F8DFA5F}"/>
              </a:ext>
            </a:extLst>
          </p:cNvPr>
          <p:cNvSpPr/>
          <p:nvPr/>
        </p:nvSpPr>
        <p:spPr>
          <a:xfrm>
            <a:off x="4629674" y="4620583"/>
            <a:ext cx="492443" cy="19377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Tests Renamed</a:t>
            </a:r>
            <a:endParaRPr lang="en-US" sz="20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B0CB59-E6E6-4820-9100-EFE26B3C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215490" y="2343160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243837" y="3378592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264801" y="4513416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442378" y="3406897"/>
            <a:ext cx="1709731" cy="955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511975" y="362280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pic>
        <p:nvPicPr>
          <p:cNvPr id="4" name="Graphic 3" descr="Grinning face with no fill">
            <a:extLst>
              <a:ext uri="{FF2B5EF4-FFF2-40B4-BE49-F238E27FC236}">
                <a16:creationId xmlns:a16="http://schemas.microsoft.com/office/drawing/2014/main" id="{71DAD2F5-56EC-41F9-BB66-E78992CC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8732" y="557847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205477" y="260888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722" y="2532098"/>
            <a:ext cx="914400" cy="914400"/>
          </a:xfrm>
          <a:prstGeom prst="rect">
            <a:avLst/>
          </a:prstGeom>
        </p:spPr>
      </p:pic>
      <p:pic>
        <p:nvPicPr>
          <p:cNvPr id="19" name="Graphic 18" descr="Programmer">
            <a:extLst>
              <a:ext uri="{FF2B5EF4-FFF2-40B4-BE49-F238E27FC236}">
                <a16:creationId xmlns:a16="http://schemas.microsoft.com/office/drawing/2014/main" id="{B17C7A83-ED30-47DE-AA40-125C0BDE6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490" y="5578475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213" y="2354820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9437" y="4306387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9437" y="33056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98639" y="362947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222239" y="4763587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A2AB7-D574-48CD-A1E8-41511B8A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77" y="121981"/>
            <a:ext cx="5898078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DED08-19A1-427B-AE5F-D092B246D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7866"/>
            <a:ext cx="5898078" cy="332353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B5CDA1-6188-46E8-A552-A154F945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" y="3429000"/>
            <a:ext cx="5998700" cy="33235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7D6377-3082-498B-96CD-BC9980006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24" y="3367779"/>
            <a:ext cx="6060251" cy="332353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40E8D75-E288-4DBD-AE82-89048181344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998442-DCDF-4622-933A-F9895919A1C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A08A-62BC-468D-B5D4-898CFEF8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51" y="865133"/>
            <a:ext cx="8014200" cy="1809337"/>
          </a:xfrm>
          <a:effectLst>
            <a:outerShdw blurRad="177800" dist="50800" dir="5400000" sx="58000" sy="58000" algn="ctr" rotWithShape="0">
              <a:srgbClr val="000000">
                <a:alpha val="86000"/>
              </a:srgbClr>
            </a:outerShdw>
            <a:reflection stA="45000" endPos="13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Predicting Co-Changes between Functionality Specifications and Source Code in Behavior Driven Development </a:t>
            </a:r>
            <a:b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@ MSR19</a:t>
            </a:r>
            <a:endParaRPr lang="en-US" sz="3600" b="1" dirty="0">
              <a:solidFill>
                <a:srgbClr val="C00000"/>
              </a:solidFill>
              <a:effectLst>
                <a:reflection blurRad="292100" stA="45000" endPos="19000" dir="5400000" sy="-10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9FF0D-90D2-4751-B413-5287EE8E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86" y="5360994"/>
            <a:ext cx="649108" cy="80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B7F45-E1E9-4B29-A904-9A5BEBEF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0" y="3705121"/>
            <a:ext cx="1167619" cy="1469667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1A8AAB-5F72-4930-93B7-6C9F9EC4D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8" y="5360994"/>
            <a:ext cx="649108" cy="80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916A0-63DA-4116-9AA6-2117B827A198}"/>
              </a:ext>
            </a:extLst>
          </p:cNvPr>
          <p:cNvSpPr txBox="1"/>
          <p:nvPr/>
        </p:nvSpPr>
        <p:spPr>
          <a:xfrm>
            <a:off x="4549806" y="3132342"/>
            <a:ext cx="334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Daniel A. da Costa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46479-EE26-46A0-AF0A-CC12F63900C8}"/>
              </a:ext>
            </a:extLst>
          </p:cNvPr>
          <p:cNvSpPr txBox="1"/>
          <p:nvPr/>
        </p:nvSpPr>
        <p:spPr>
          <a:xfrm>
            <a:off x="976817" y="3175724"/>
            <a:ext cx="27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Aidan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A5F1A-422C-4443-BA3A-74497DB7B70F}"/>
              </a:ext>
            </a:extLst>
          </p:cNvPr>
          <p:cNvSpPr txBox="1"/>
          <p:nvPr/>
        </p:nvSpPr>
        <p:spPr>
          <a:xfrm>
            <a:off x="8286417" y="3132342"/>
            <a:ext cx="292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Ying Zou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AEFD7-E0DB-49D4-9609-C6798AA6263C}"/>
              </a:ext>
            </a:extLst>
          </p:cNvPr>
          <p:cNvSpPr txBox="1"/>
          <p:nvPr/>
        </p:nvSpPr>
        <p:spPr>
          <a:xfrm>
            <a:off x="762919" y="6254977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2E95C-054E-4E36-9227-00D7C96A4C23}"/>
              </a:ext>
            </a:extLst>
          </p:cNvPr>
          <p:cNvSpPr txBox="1"/>
          <p:nvPr/>
        </p:nvSpPr>
        <p:spPr>
          <a:xfrm>
            <a:off x="8183983" y="6305776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38062-5B31-4CD0-8BDA-FD861E370B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33" y="5401790"/>
            <a:ext cx="527285" cy="765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6891BD-6926-49B7-97A9-2E539879FF5B}"/>
              </a:ext>
            </a:extLst>
          </p:cNvPr>
          <p:cNvSpPr txBox="1"/>
          <p:nvPr/>
        </p:nvSpPr>
        <p:spPr>
          <a:xfrm>
            <a:off x="5087774" y="6278930"/>
            <a:ext cx="262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University of Otago</a:t>
            </a:r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30B8920-F4D2-4C84-98DF-038FCD02F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6" y="3744203"/>
            <a:ext cx="1483066" cy="1476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0476F6-E5B9-4C7A-8465-88EA5005A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551" y="3915780"/>
            <a:ext cx="1559546" cy="1259008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6742A78-EAC1-4301-8A97-40FF00F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224692"/>
            <a:ext cx="10515600" cy="983512"/>
          </a:xfrm>
        </p:spPr>
        <p:txBody>
          <a:bodyPr>
            <a:normAutofit fontScale="90000"/>
          </a:bodyPr>
          <a:lstStyle/>
          <a:p>
            <a:pPr algn="ctr"/>
            <a:br>
              <a:rPr lang="en-CA" altLang="zh-CN" sz="44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zh-CN" sz="44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Done?</a:t>
            </a:r>
            <a:endParaRPr lang="en-US" dirty="0"/>
          </a:p>
        </p:txBody>
      </p:sp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89" y="3024571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7304567" y="1847407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Just when I thought I was out…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They pull me back in [Pacino90]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t="909" r="9645" b="1854"/>
          <a:stretch/>
        </p:blipFill>
        <p:spPr>
          <a:xfrm>
            <a:off x="559825" y="1719816"/>
            <a:ext cx="5421934" cy="43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1910562" y="1436627"/>
            <a:ext cx="9417853" cy="20009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10000"/>
              </a:lnSpc>
              <a:spcBef>
                <a:spcPts val="100"/>
              </a:spcBef>
              <a:defRPr sz="2800">
                <a:solidFill>
                  <a:srgbClr val="000000"/>
                </a:solidFill>
              </a:defRPr>
            </a:lvl1pPr>
          </a:lstStyle>
          <a:p>
            <a:pPr algn="l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SOAR: A Synthesis Approach for Data Science API Refactoring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 ICSE21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4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E733C-52D5-4BE9-9C9B-0E0E257D260E}"/>
              </a:ext>
            </a:extLst>
          </p:cNvPr>
          <p:cNvSpPr txBox="1"/>
          <p:nvPr/>
        </p:nvSpPr>
        <p:spPr>
          <a:xfrm>
            <a:off x="2410316" y="3109283"/>
            <a:ext cx="7957373" cy="1354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defTabSz="914377" hangingPunct="0"/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Ansong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Ni*	 Daniel Ramos*	 </a:t>
            </a:r>
            <a:r>
              <a:rPr lang="en-US" sz="2400" b="1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Aidan Yang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Ines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Lynce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	Vasc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o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Manquinho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</a:p>
          <a:p>
            <a:pPr defTabSz="914377" hangingPunct="0"/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Ruben Martins	 Claire Le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Goues</a:t>
            </a:r>
            <a:endParaRPr lang="en-US" sz="2400" kern="0" dirty="0">
              <a:solidFill>
                <a:srgbClr val="000000"/>
              </a:solidFill>
              <a:latin typeface="Arial"/>
              <a:ea typeface="Times Roman"/>
              <a:cs typeface="Times Roman"/>
              <a:sym typeface="Times Roman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93036-E816-4237-AA64-684F11C89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8" y="4692953"/>
            <a:ext cx="1534905" cy="153490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04616C-F042-4317-A59A-FEEDAF6E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06" y="4968129"/>
            <a:ext cx="2229151" cy="1259729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124D2776-6F41-4425-89B0-232133088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90538"/>
            <a:ext cx="2299705" cy="101128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B696E3-8E94-48C9-AFFC-FFED9C81C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0" y="4463494"/>
            <a:ext cx="1652269" cy="16522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E62D-6D0F-4E50-B871-2FCCD56D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9D11-0F7E-4969-A7F6-3BB80425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2DBA-49A6-46C7-83A8-5DBDC276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646" y="809445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852" y="846572"/>
            <a:ext cx="3990754" cy="2861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44" y="3122687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287198" y="233608"/>
            <a:ext cx="333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Financial Documents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184698" y="233608"/>
            <a:ext cx="2948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Software Documents</a:t>
            </a:r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349347" y="2277467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349347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242296" y="1607284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Earnings report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71973" y="4862027"/>
            <a:ext cx="863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IPO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form 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25A3F-FF27-45E2-8E73-C887873B2B9D}"/>
              </a:ext>
            </a:extLst>
          </p:cNvPr>
          <p:cNvCxnSpPr>
            <a:cxnSpLocks/>
          </p:cNvCxnSpPr>
          <p:nvPr/>
        </p:nvCxnSpPr>
        <p:spPr>
          <a:xfrm>
            <a:off x="1135463" y="2752692"/>
            <a:ext cx="0" cy="1711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209963" y="3270059"/>
            <a:ext cx="1091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Bankers</a:t>
            </a:r>
            <a:endParaRPr lang="en-U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340945" y="2789855"/>
            <a:ext cx="0" cy="1711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53800" y="3270059"/>
            <a:ext cx="1091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??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Who Reads Release Notes Anyway?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dirty="0"/>
              <a:t>Setting up fingerprint login should have been announced in the release</a:t>
            </a:r>
          </a:p>
          <a:p>
            <a:pPr algn="l"/>
            <a:r>
              <a:rPr lang="en-US" dirty="0"/>
              <a:t>     notes not hidden in the options!"</a:t>
            </a:r>
          </a:p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81360"/>
            <a:ext cx="4251082" cy="2665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730486" y="2042550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>
                <a:latin typeface="CMR10"/>
              </a:rPr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783645" y="2042550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>
                <a:latin typeface="CMR10"/>
              </a:rPr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2" y="3429000"/>
            <a:ext cx="3996169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57478" y="2115673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i="0" u="none" strike="noStrike" baseline="0" dirty="0">
                <a:latin typeface="CMR10"/>
              </a:rPr>
              <a:t>Developers' answers for frequency of release note update.</a:t>
            </a:r>
            <a:endParaRPr lang="en-US" sz="19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982827" y="2117548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i="0" u="none" strike="noStrike" baseline="0" dirty="0">
                <a:latin typeface="CMR10"/>
              </a:rPr>
              <a:t>Developers' answers for release note uses.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78" y="3190198"/>
            <a:ext cx="3851696" cy="2817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8" y="3409936"/>
            <a:ext cx="5615101" cy="25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962401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years:</a:t>
            </a:r>
            <a:br>
              <a:rPr lang="en-US" sz="2400" dirty="0"/>
            </a:br>
            <a:r>
              <a:rPr lang="en-US" sz="2400" dirty="0"/>
              <a:t>from April 2016 to April 2019.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69,851</a:t>
            </a:r>
            <a:r>
              <a:rPr lang="en-US" sz="2400" dirty="0"/>
              <a:t> releases,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67,697,919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2,902,944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791" y="503331"/>
            <a:ext cx="7740945" cy="570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583019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55" y="1247616"/>
            <a:ext cx="5900937" cy="2412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22DE2-C5DA-4B5C-B3FF-A0AEB856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76" y="3660206"/>
            <a:ext cx="4395036" cy="2983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704261" y="3665049"/>
            <a:ext cx="53917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Build logistic regression model to observe if certain app attributes are correlated with release note patterns.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Identify the attributes that are most contributing to each release notes pattern using Wald statistics (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to estimate the relative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larger the 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value, the larger the impact that a particular attribute has on the performance of the model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1271</Words>
  <Application>Microsoft Office PowerPoint</Application>
  <PresentationFormat>Widescreen</PresentationFormat>
  <Paragraphs>256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等线</vt:lpstr>
      <vt:lpstr>等线 Light</vt:lpstr>
      <vt:lpstr>Arial</vt:lpstr>
      <vt:lpstr>Bookman Old Style</vt:lpstr>
      <vt:lpstr>Calibri</vt:lpstr>
      <vt:lpstr>CMR10</vt:lpstr>
      <vt:lpstr>Times Roman</vt:lpstr>
      <vt:lpstr>Office Theme</vt:lpstr>
      <vt:lpstr>Blank Presentation</vt:lpstr>
      <vt:lpstr>Augmenting Readability and  Traceability of Software Documentation</vt:lpstr>
      <vt:lpstr>Role of the investment bank for client IPO</vt:lpstr>
      <vt:lpstr>My Role</vt:lpstr>
      <vt:lpstr>PowerPoint Presentation</vt:lpstr>
      <vt:lpstr>Who Reads Release Notes Anyway?</vt:lpstr>
      <vt:lpstr>We Surveyed 102 Developers</vt:lpstr>
      <vt:lpstr>We Surveyed 102 Developers</vt:lpstr>
      <vt:lpstr>We collected data of the studied 2,232 apps over the period of three years: from April 2016 to April 2019.  We collect 69,851 releases, 67,697,919 user reviews and 2,902,944 developer responses.</vt:lpstr>
      <vt:lpstr>We Observe 6 Release Note Patterns</vt:lpstr>
      <vt:lpstr>PowerPoint Presentation</vt:lpstr>
      <vt:lpstr>Can Requirements Tracing be Automated?</vt:lpstr>
      <vt:lpstr>Behavior Driven Development (BDD) is a New Style of Testing Strategy Based on Test Driven Development</vt:lpstr>
      <vt:lpstr>Example .Feature File</vt:lpstr>
      <vt:lpstr>Example Step Definition File</vt:lpstr>
      <vt:lpstr>Step Definition File Linkage to Source Code</vt:lpstr>
      <vt:lpstr>Motivation</vt:lpstr>
      <vt:lpstr>Motivation</vt:lpstr>
      <vt:lpstr>We Selected 133 BDD Projects for Analysis</vt:lpstr>
      <vt:lpstr>Research Questions</vt:lpstr>
      <vt:lpstr>PowerPoint Presentation</vt:lpstr>
      <vt:lpstr>Our Analysis Obtained Over 60,000 Links Within 133 BDD Projects</vt:lpstr>
      <vt:lpstr>Manual Analysis to Check the Accuracy of Our Approach</vt:lpstr>
      <vt:lpstr>Analysis of Links in the Sample</vt:lpstr>
      <vt:lpstr>Episode 2: The RQs Strike Back</vt:lpstr>
      <vt:lpstr>19 Characteristics for Prediction</vt:lpstr>
      <vt:lpstr>We Approach Our Question as a Binary Classification Problem</vt:lpstr>
      <vt:lpstr>Our Top Performing Model Has 0.76 AUC </vt:lpstr>
      <vt:lpstr>Episode 3: Return of the RQs</vt:lpstr>
      <vt:lpstr>Obtain an AUC Value after Eliminating an Attribute</vt:lpstr>
      <vt:lpstr>Test Files and All Other Files Changes Are the Strongest Predictors</vt:lpstr>
      <vt:lpstr>Co-changes Can Be Detected and Predicted!</vt:lpstr>
      <vt:lpstr>Modify .Feature Files to Maximize BDD Advantages When…</vt:lpstr>
      <vt:lpstr>PowerPoint Presentation</vt:lpstr>
      <vt:lpstr>Predicting Co-Changes between Functionality Specifications and Source Code in Behavior Driven Development  @ MSR19</vt:lpstr>
      <vt:lpstr> Done?</vt:lpstr>
      <vt:lpstr>SOAR: A Synthesis Approach for Data Science API Refactoring @ ICSE21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332</cp:revision>
  <dcterms:created xsi:type="dcterms:W3CDTF">2019-05-13T05:47:09Z</dcterms:created>
  <dcterms:modified xsi:type="dcterms:W3CDTF">2021-11-02T13:58:10Z</dcterms:modified>
</cp:coreProperties>
</file>